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Viga"/>
      <p:regular r:id="rId17"/>
    </p:embeddedFont>
    <p:embeddedFont>
      <p:font typeface="Fira Sans Extra Condensed Medium"/>
      <p:regular r:id="rId18"/>
      <p:bold r:id="rId19"/>
      <p:italic r:id="rId20"/>
      <p:boldItalic r:id="rId21"/>
    </p:embeddedFont>
    <p:embeddedFont>
      <p:font typeface="Overpass"/>
      <p:regular r:id="rId22"/>
      <p:bold r:id="rId23"/>
      <p:italic r:id="rId24"/>
      <p:boldItalic r:id="rId25"/>
    </p:embeddedFont>
    <p:embeddedFont>
      <p:font typeface="Overpass Light"/>
      <p:regular r:id="rId26"/>
      <p:bold r:id="rId27"/>
      <p:italic r:id="rId28"/>
      <p:boldItalic r:id="rId29"/>
    </p:embeddedFont>
    <p:embeddedFont>
      <p:font typeface="Roboto Slab Regular"/>
      <p:regular r:id="rId30"/>
      <p:bold r:id="rId31"/>
    </p:embeddedFont>
    <p:embeddedFont>
      <p:font typeface="Comfortaa"/>
      <p:regular r:id="rId32"/>
      <p:bold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2FD6378-8D46-4E1D-BB04-D77BFC99FBE6}">
  <a:tblStyle styleId="{32FD6378-8D46-4E1D-BB04-D77BFC99FBE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FiraSansExtraCondensedMedium-italic.fntdata"/><Relationship Id="rId22" Type="http://schemas.openxmlformats.org/officeDocument/2006/relationships/font" Target="fonts/Overpass-regular.fntdata"/><Relationship Id="rId21" Type="http://schemas.openxmlformats.org/officeDocument/2006/relationships/font" Target="fonts/FiraSansExtraCondensedMedium-boldItalic.fntdata"/><Relationship Id="rId24" Type="http://schemas.openxmlformats.org/officeDocument/2006/relationships/font" Target="fonts/Overpass-italic.fntdata"/><Relationship Id="rId23" Type="http://schemas.openxmlformats.org/officeDocument/2006/relationships/font" Target="fonts/Overpass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verpassLight-regular.fntdata"/><Relationship Id="rId25" Type="http://schemas.openxmlformats.org/officeDocument/2006/relationships/font" Target="fonts/Overpass-boldItalic.fntdata"/><Relationship Id="rId28" Type="http://schemas.openxmlformats.org/officeDocument/2006/relationships/font" Target="fonts/OverpassLight-italic.fntdata"/><Relationship Id="rId27" Type="http://schemas.openxmlformats.org/officeDocument/2006/relationships/font" Target="fonts/OverpassLight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OverpassLight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SlabRegular-bold.fntdata"/><Relationship Id="rId30" Type="http://schemas.openxmlformats.org/officeDocument/2006/relationships/font" Target="fonts/RobotoSlabRegular-regular.fntdata"/><Relationship Id="rId11" Type="http://schemas.openxmlformats.org/officeDocument/2006/relationships/slide" Target="slides/slide6.xml"/><Relationship Id="rId33" Type="http://schemas.openxmlformats.org/officeDocument/2006/relationships/font" Target="fonts/Comfortaa-bold.fntdata"/><Relationship Id="rId10" Type="http://schemas.openxmlformats.org/officeDocument/2006/relationships/slide" Target="slides/slide5.xml"/><Relationship Id="rId32" Type="http://schemas.openxmlformats.org/officeDocument/2006/relationships/font" Target="fonts/Comfortaa-regular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Viga-regular.fntdata"/><Relationship Id="rId16" Type="http://schemas.openxmlformats.org/officeDocument/2006/relationships/slide" Target="slides/slide11.xml"/><Relationship Id="rId19" Type="http://schemas.openxmlformats.org/officeDocument/2006/relationships/font" Target="fonts/FiraSansExtraCondensedMedium-bold.fntdata"/><Relationship Id="rId18" Type="http://schemas.openxmlformats.org/officeDocument/2006/relationships/font" Target="fonts/FiraSansExtraCondensedMedium-regular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jpg>
</file>

<file path=ppt/media/image5.gi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dfce81f19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dfce81f19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5465e7bc0b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5465e7bc0b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d9f0d9835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d9f0d9835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5db5f09229_1_2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5db5f09229_1_2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51ad754289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51ad754289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5dadcd0c47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5dadcd0c47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51ad75428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51ad75428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5465e7bc0b_1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5465e7bc0b_1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58bba8eef5_0_1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58bba8eef5_0_1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6d9f0d983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6d9f0d983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6d9f0d9835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6d9f0d9835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pening slide">
  <p:cSld name="CUSTOM_7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820381" y="2559825"/>
            <a:ext cx="37239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5129455" y="3869700"/>
            <a:ext cx="34149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>
                <a:solidFill>
                  <a:schemeClr val="accent2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 sz="2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ix columns">
  <p:cSld name="CUSTOM_1_1_1_1_2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 txBox="1"/>
          <p:nvPr>
            <p:ph type="ctrTitle"/>
          </p:nvPr>
        </p:nvSpPr>
        <p:spPr>
          <a:xfrm>
            <a:off x="1152158" y="1526421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1335225" y="194052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78" name="Google Shape;78;p11"/>
          <p:cNvSpPr txBox="1"/>
          <p:nvPr>
            <p:ph idx="2" type="ctrTitle"/>
          </p:nvPr>
        </p:nvSpPr>
        <p:spPr>
          <a:xfrm>
            <a:off x="3442666" y="1526421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3" type="subTitle"/>
          </p:nvPr>
        </p:nvSpPr>
        <p:spPr>
          <a:xfrm>
            <a:off x="3629163" y="1940525"/>
            <a:ext cx="18999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0" name="Google Shape;80;p11"/>
          <p:cNvSpPr txBox="1"/>
          <p:nvPr>
            <p:ph idx="4" type="ctrTitle"/>
          </p:nvPr>
        </p:nvSpPr>
        <p:spPr>
          <a:xfrm>
            <a:off x="5740041" y="1526421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1" name="Google Shape;81;p11"/>
          <p:cNvSpPr txBox="1"/>
          <p:nvPr>
            <p:ph idx="5" type="subTitle"/>
          </p:nvPr>
        </p:nvSpPr>
        <p:spPr>
          <a:xfrm>
            <a:off x="5909374" y="1940524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2" name="Google Shape;82;p11"/>
          <p:cNvSpPr txBox="1"/>
          <p:nvPr>
            <p:ph idx="6" type="ctrTitle"/>
          </p:nvPr>
        </p:nvSpPr>
        <p:spPr>
          <a:xfrm>
            <a:off x="1159025" y="346268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3" name="Google Shape;83;p11"/>
          <p:cNvSpPr txBox="1"/>
          <p:nvPr>
            <p:ph idx="7" type="subTitle"/>
          </p:nvPr>
        </p:nvSpPr>
        <p:spPr>
          <a:xfrm>
            <a:off x="1335225" y="3876783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4" name="Google Shape;84;p11"/>
          <p:cNvSpPr txBox="1"/>
          <p:nvPr>
            <p:ph idx="8" type="ctrTitle"/>
          </p:nvPr>
        </p:nvSpPr>
        <p:spPr>
          <a:xfrm>
            <a:off x="3449533" y="346268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5" name="Google Shape;85;p11"/>
          <p:cNvSpPr txBox="1"/>
          <p:nvPr>
            <p:ph idx="9" type="subTitle"/>
          </p:nvPr>
        </p:nvSpPr>
        <p:spPr>
          <a:xfrm>
            <a:off x="3635763" y="3876788"/>
            <a:ext cx="18999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6" name="Google Shape;86;p11"/>
          <p:cNvSpPr txBox="1"/>
          <p:nvPr>
            <p:ph idx="13" type="ctrTitle"/>
          </p:nvPr>
        </p:nvSpPr>
        <p:spPr>
          <a:xfrm>
            <a:off x="5740041" y="346268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87" name="Google Shape;87;p11"/>
          <p:cNvSpPr txBox="1"/>
          <p:nvPr>
            <p:ph idx="14" type="subTitle"/>
          </p:nvPr>
        </p:nvSpPr>
        <p:spPr>
          <a:xfrm>
            <a:off x="5916241" y="3876783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11"/>
          <p:cNvSpPr/>
          <p:nvPr/>
        </p:nvSpPr>
        <p:spPr>
          <a:xfrm>
            <a:off x="-42150" y="-26350"/>
            <a:ext cx="92286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1"/>
          <p:cNvSpPr txBox="1"/>
          <p:nvPr>
            <p:ph idx="15"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 2">
  <p:cSld name="CUSTOM_1_1_1_1_2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2"/>
          <p:cNvSpPr txBox="1"/>
          <p:nvPr>
            <p:ph type="ctrTitle"/>
          </p:nvPr>
        </p:nvSpPr>
        <p:spPr>
          <a:xfrm>
            <a:off x="2738808" y="1086987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2" name="Google Shape;92;p12"/>
          <p:cNvSpPr txBox="1"/>
          <p:nvPr>
            <p:ph idx="1" type="subTitle"/>
          </p:nvPr>
        </p:nvSpPr>
        <p:spPr>
          <a:xfrm>
            <a:off x="2738801" y="1562076"/>
            <a:ext cx="160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3" name="Google Shape;93;p12"/>
          <p:cNvSpPr txBox="1"/>
          <p:nvPr>
            <p:ph idx="2" type="ctrTitle"/>
          </p:nvPr>
        </p:nvSpPr>
        <p:spPr>
          <a:xfrm>
            <a:off x="2738800" y="230209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4" name="Google Shape;94;p12"/>
          <p:cNvSpPr txBox="1"/>
          <p:nvPr>
            <p:ph idx="3" type="subTitle"/>
          </p:nvPr>
        </p:nvSpPr>
        <p:spPr>
          <a:xfrm>
            <a:off x="2738800" y="2777176"/>
            <a:ext cx="160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5" name="Google Shape;95;p12"/>
          <p:cNvSpPr/>
          <p:nvPr/>
        </p:nvSpPr>
        <p:spPr>
          <a:xfrm>
            <a:off x="-42150" y="-26350"/>
            <a:ext cx="92286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2"/>
          <p:cNvSpPr txBox="1"/>
          <p:nvPr>
            <p:ph idx="4"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7" name="Google Shape;97;p12"/>
          <p:cNvSpPr txBox="1"/>
          <p:nvPr>
            <p:ph idx="5" type="ctrTitle"/>
          </p:nvPr>
        </p:nvSpPr>
        <p:spPr>
          <a:xfrm>
            <a:off x="5225808" y="1086987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98" name="Google Shape;98;p12"/>
          <p:cNvSpPr txBox="1"/>
          <p:nvPr>
            <p:ph idx="6" type="subTitle"/>
          </p:nvPr>
        </p:nvSpPr>
        <p:spPr>
          <a:xfrm>
            <a:off x="5225801" y="1562076"/>
            <a:ext cx="160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99" name="Google Shape;99;p12"/>
          <p:cNvSpPr txBox="1"/>
          <p:nvPr>
            <p:ph idx="7" type="ctrTitle"/>
          </p:nvPr>
        </p:nvSpPr>
        <p:spPr>
          <a:xfrm>
            <a:off x="5225800" y="230209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0" name="Google Shape;100;p12"/>
          <p:cNvSpPr txBox="1"/>
          <p:nvPr>
            <p:ph idx="8" type="subTitle"/>
          </p:nvPr>
        </p:nvSpPr>
        <p:spPr>
          <a:xfrm>
            <a:off x="5225800" y="2777176"/>
            <a:ext cx="16053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 2">
  <p:cSld name="CUSTOM_14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3"/>
          <p:cNvSpPr txBox="1"/>
          <p:nvPr>
            <p:ph type="ctrTitle"/>
          </p:nvPr>
        </p:nvSpPr>
        <p:spPr>
          <a:xfrm flipH="1">
            <a:off x="4843395" y="-614100"/>
            <a:ext cx="36867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3" name="Google Shape;103;p13"/>
          <p:cNvSpPr txBox="1"/>
          <p:nvPr>
            <p:ph idx="1" type="subTitle"/>
          </p:nvPr>
        </p:nvSpPr>
        <p:spPr>
          <a:xfrm flipH="1">
            <a:off x="5592495" y="1323626"/>
            <a:ext cx="29376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 3">
  <p:cSld name="TITLE_ONLY_1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4"/>
          <p:cNvSpPr/>
          <p:nvPr/>
        </p:nvSpPr>
        <p:spPr>
          <a:xfrm>
            <a:off x="75" y="-26350"/>
            <a:ext cx="91440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4"/>
          <p:cNvSpPr txBox="1"/>
          <p:nvPr>
            <p:ph type="ctrTitle"/>
          </p:nvPr>
        </p:nvSpPr>
        <p:spPr>
          <a:xfrm>
            <a:off x="616483" y="3056822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7" name="Google Shape;107;p14"/>
          <p:cNvSpPr txBox="1"/>
          <p:nvPr>
            <p:ph idx="1" type="subTitle"/>
          </p:nvPr>
        </p:nvSpPr>
        <p:spPr>
          <a:xfrm>
            <a:off x="616496" y="3757965"/>
            <a:ext cx="1983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8" name="Google Shape;108;p14"/>
          <p:cNvSpPr txBox="1"/>
          <p:nvPr>
            <p:ph idx="2" type="ctrTitle"/>
          </p:nvPr>
        </p:nvSpPr>
        <p:spPr>
          <a:xfrm>
            <a:off x="6551568" y="3056822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9" name="Google Shape;109;p14"/>
          <p:cNvSpPr txBox="1"/>
          <p:nvPr>
            <p:ph idx="3" type="subTitle"/>
          </p:nvPr>
        </p:nvSpPr>
        <p:spPr>
          <a:xfrm>
            <a:off x="6551581" y="3757965"/>
            <a:ext cx="1983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0" name="Google Shape;110;p14"/>
          <p:cNvSpPr txBox="1"/>
          <p:nvPr>
            <p:ph idx="4" type="ctrTitle"/>
          </p:nvPr>
        </p:nvSpPr>
        <p:spPr>
          <a:xfrm>
            <a:off x="616483" y="1034025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1" name="Google Shape;111;p14"/>
          <p:cNvSpPr txBox="1"/>
          <p:nvPr>
            <p:ph idx="5" type="subTitle"/>
          </p:nvPr>
        </p:nvSpPr>
        <p:spPr>
          <a:xfrm>
            <a:off x="616496" y="1754925"/>
            <a:ext cx="1983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2" name="Google Shape;112;p14"/>
          <p:cNvSpPr txBox="1"/>
          <p:nvPr>
            <p:ph idx="6" type="ctrTitle"/>
          </p:nvPr>
        </p:nvSpPr>
        <p:spPr>
          <a:xfrm>
            <a:off x="6551568" y="1034025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13" name="Google Shape;113;p14"/>
          <p:cNvSpPr txBox="1"/>
          <p:nvPr>
            <p:ph idx="7" type="subTitle"/>
          </p:nvPr>
        </p:nvSpPr>
        <p:spPr>
          <a:xfrm>
            <a:off x="6551581" y="1754925"/>
            <a:ext cx="19836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14" name="Google Shape;114;p14"/>
          <p:cNvSpPr txBox="1"/>
          <p:nvPr>
            <p:ph idx="8"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body text">
  <p:cSld name="CUSTOM_8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5"/>
          <p:cNvSpPr txBox="1"/>
          <p:nvPr>
            <p:ph idx="1" type="body"/>
          </p:nvPr>
        </p:nvSpPr>
        <p:spPr>
          <a:xfrm>
            <a:off x="2514328" y="19062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117" name="Google Shape;117;p15"/>
          <p:cNvSpPr/>
          <p:nvPr/>
        </p:nvSpPr>
        <p:spPr>
          <a:xfrm>
            <a:off x="75" y="-26350"/>
            <a:ext cx="91440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5"/>
          <p:cNvSpPr txBox="1"/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Resources">
  <p:cSld name="CUSTOM_12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6"/>
          <p:cNvSpPr txBox="1"/>
          <p:nvPr>
            <p:ph idx="1" type="body"/>
          </p:nvPr>
        </p:nvSpPr>
        <p:spPr>
          <a:xfrm>
            <a:off x="2394650" y="2134800"/>
            <a:ext cx="5308200" cy="147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85750" lvl="0" marL="457200" rtl="0">
              <a:spcBef>
                <a:spcPts val="0"/>
              </a:spcBef>
              <a:spcAft>
                <a:spcPts val="0"/>
              </a:spcAft>
              <a:buSzPts val="900"/>
              <a:buChar char="●"/>
              <a:defRPr sz="900"/>
            </a:lvl1pPr>
            <a:lvl2pPr indent="-285750" lvl="1" marL="914400" rtl="0"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2pPr>
            <a:lvl3pPr indent="-285750" lvl="2" marL="1371600" rtl="0">
              <a:spcBef>
                <a:spcPts val="1600"/>
              </a:spcBef>
              <a:spcAft>
                <a:spcPts val="0"/>
              </a:spcAft>
              <a:buSzPts val="900"/>
              <a:buChar char="■"/>
              <a:defRPr sz="900"/>
            </a:lvl3pPr>
            <a:lvl4pPr indent="-285750" lvl="3" marL="1828800" rtl="0">
              <a:spcBef>
                <a:spcPts val="1600"/>
              </a:spcBef>
              <a:spcAft>
                <a:spcPts val="0"/>
              </a:spcAft>
              <a:buSzPts val="900"/>
              <a:buChar char="●"/>
              <a:defRPr sz="900"/>
            </a:lvl4pPr>
            <a:lvl5pPr indent="-285750" lvl="4" marL="2286000" rtl="0"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5pPr>
            <a:lvl6pPr indent="-285750" lvl="5" marL="2743200" rtl="0">
              <a:spcBef>
                <a:spcPts val="1600"/>
              </a:spcBef>
              <a:spcAft>
                <a:spcPts val="0"/>
              </a:spcAft>
              <a:buSzPts val="900"/>
              <a:buChar char="■"/>
              <a:defRPr sz="900"/>
            </a:lvl6pPr>
            <a:lvl7pPr indent="-285750" lvl="6" marL="3200400" rtl="0">
              <a:spcBef>
                <a:spcPts val="1600"/>
              </a:spcBef>
              <a:spcAft>
                <a:spcPts val="0"/>
              </a:spcAft>
              <a:buSzPts val="900"/>
              <a:buChar char="●"/>
              <a:defRPr sz="900"/>
            </a:lvl7pPr>
            <a:lvl8pPr indent="-285750" lvl="7" marL="3657600" rtl="0">
              <a:spcBef>
                <a:spcPts val="1600"/>
              </a:spcBef>
              <a:spcAft>
                <a:spcPts val="0"/>
              </a:spcAft>
              <a:buSzPts val="900"/>
              <a:buChar char="○"/>
              <a:defRPr sz="900"/>
            </a:lvl8pPr>
            <a:lvl9pPr indent="-285750" lvl="8" marL="4114800" rtl="0">
              <a:spcBef>
                <a:spcPts val="1600"/>
              </a:spcBef>
              <a:spcAft>
                <a:spcPts val="1600"/>
              </a:spcAft>
              <a:buSzPts val="900"/>
              <a:buChar char="■"/>
              <a:defRPr sz="900"/>
            </a:lvl9pPr>
          </a:lstStyle>
          <a:p/>
        </p:txBody>
      </p:sp>
      <p:sp>
        <p:nvSpPr>
          <p:cNvPr id="121" name="Google Shape;121;p16"/>
          <p:cNvSpPr/>
          <p:nvPr/>
        </p:nvSpPr>
        <p:spPr>
          <a:xfrm>
            <a:off x="75" y="-26350"/>
            <a:ext cx="91440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6"/>
          <p:cNvSpPr txBox="1"/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>
  <p:cSld name="CUSTOM_11_1">
    <p:bg>
      <p:bgPr>
        <a:noFill/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able of contents">
  <p:cSld name="CUSTOM_1_1_1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604478" y="373033"/>
            <a:ext cx="2615700" cy="1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accent2"/>
                </a:solidFill>
                <a:latin typeface="Roboto Slab Regular"/>
                <a:ea typeface="Roboto Slab Regular"/>
                <a:cs typeface="Roboto Slab Regular"/>
                <a:sym typeface="Roboto Slab Regular"/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 flipH="1">
            <a:off x="4199973" y="864225"/>
            <a:ext cx="10626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200021" y="1260100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3" type="subTitle"/>
          </p:nvPr>
        </p:nvSpPr>
        <p:spPr>
          <a:xfrm>
            <a:off x="4200021" y="1535613"/>
            <a:ext cx="13794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6" name="Google Shape;16;p3"/>
          <p:cNvSpPr txBox="1"/>
          <p:nvPr>
            <p:ph hasCustomPrompt="1" idx="4" type="title"/>
          </p:nvPr>
        </p:nvSpPr>
        <p:spPr>
          <a:xfrm flipH="1">
            <a:off x="4978729" y="2987047"/>
            <a:ext cx="10626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/>
          <p:nvPr>
            <p:ph idx="5" type="subTitle"/>
          </p:nvPr>
        </p:nvSpPr>
        <p:spPr>
          <a:xfrm>
            <a:off x="4978733" y="3382922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6" type="subTitle"/>
          </p:nvPr>
        </p:nvSpPr>
        <p:spPr>
          <a:xfrm>
            <a:off x="4978733" y="3658434"/>
            <a:ext cx="13794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hasCustomPrompt="1" idx="7" type="title"/>
          </p:nvPr>
        </p:nvSpPr>
        <p:spPr>
          <a:xfrm flipH="1">
            <a:off x="5653229" y="864225"/>
            <a:ext cx="10626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0" name="Google Shape;20;p3"/>
          <p:cNvSpPr txBox="1"/>
          <p:nvPr>
            <p:ph idx="8" type="subTitle"/>
          </p:nvPr>
        </p:nvSpPr>
        <p:spPr>
          <a:xfrm>
            <a:off x="5653233" y="1260100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9" type="subTitle"/>
          </p:nvPr>
        </p:nvSpPr>
        <p:spPr>
          <a:xfrm>
            <a:off x="5653233" y="1535613"/>
            <a:ext cx="13794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13" type="title"/>
          </p:nvPr>
        </p:nvSpPr>
        <p:spPr>
          <a:xfrm flipH="1">
            <a:off x="6431030" y="2987047"/>
            <a:ext cx="10626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/>
          <p:nvPr>
            <p:ph idx="14" type="subTitle"/>
          </p:nvPr>
        </p:nvSpPr>
        <p:spPr>
          <a:xfrm>
            <a:off x="6431037" y="3382922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5" type="subTitle"/>
          </p:nvPr>
        </p:nvSpPr>
        <p:spPr>
          <a:xfrm>
            <a:off x="6431037" y="3658434"/>
            <a:ext cx="13794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hasCustomPrompt="1" idx="16" type="title"/>
          </p:nvPr>
        </p:nvSpPr>
        <p:spPr>
          <a:xfrm flipH="1">
            <a:off x="7100223" y="864225"/>
            <a:ext cx="10626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Fira Sans Extra Condensed Medium"/>
              <a:buNone/>
              <a:defRPr sz="1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/>
          <p:nvPr>
            <p:ph idx="17" type="subTitle"/>
          </p:nvPr>
        </p:nvSpPr>
        <p:spPr>
          <a:xfrm>
            <a:off x="7100221" y="1260100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8" type="subTitle"/>
          </p:nvPr>
        </p:nvSpPr>
        <p:spPr>
          <a:xfrm>
            <a:off x="7100221" y="1535613"/>
            <a:ext cx="13794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0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text">
  <p:cSld name="CUSTOM_11_1_2_1_1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4"/>
          <p:cNvSpPr txBox="1"/>
          <p:nvPr>
            <p:ph type="ctrTitle"/>
          </p:nvPr>
        </p:nvSpPr>
        <p:spPr>
          <a:xfrm>
            <a:off x="831200" y="376498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sz="1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0" name="Google Shape;30;p4"/>
          <p:cNvSpPr txBox="1"/>
          <p:nvPr>
            <p:ph idx="1" type="subTitle"/>
          </p:nvPr>
        </p:nvSpPr>
        <p:spPr>
          <a:xfrm>
            <a:off x="831200" y="2314225"/>
            <a:ext cx="30816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">
  <p:cSld name="CUSTOM_13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-42150" y="-26350"/>
            <a:ext cx="9228600" cy="388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5"/>
          <p:cNvSpPr txBox="1"/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34" name="Google Shape;34;p5"/>
          <p:cNvSpPr txBox="1"/>
          <p:nvPr>
            <p:ph idx="2" type="ctrTitle"/>
          </p:nvPr>
        </p:nvSpPr>
        <p:spPr>
          <a:xfrm>
            <a:off x="1139369" y="2921350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5" name="Google Shape;35;p5"/>
          <p:cNvSpPr txBox="1"/>
          <p:nvPr>
            <p:ph idx="1" type="subTitle"/>
          </p:nvPr>
        </p:nvSpPr>
        <p:spPr>
          <a:xfrm>
            <a:off x="1139375" y="3489850"/>
            <a:ext cx="1983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6" name="Google Shape;36;p5"/>
          <p:cNvSpPr txBox="1"/>
          <p:nvPr>
            <p:ph idx="3" type="ctrTitle"/>
          </p:nvPr>
        </p:nvSpPr>
        <p:spPr>
          <a:xfrm>
            <a:off x="3609044" y="2921350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4" type="subTitle"/>
          </p:nvPr>
        </p:nvSpPr>
        <p:spPr>
          <a:xfrm>
            <a:off x="3609050" y="3489850"/>
            <a:ext cx="1983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38" name="Google Shape;38;p5"/>
          <p:cNvSpPr txBox="1"/>
          <p:nvPr>
            <p:ph idx="5" type="ctrTitle"/>
          </p:nvPr>
        </p:nvSpPr>
        <p:spPr>
          <a:xfrm>
            <a:off x="6039194" y="2921350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6" type="subTitle"/>
          </p:nvPr>
        </p:nvSpPr>
        <p:spPr>
          <a:xfrm>
            <a:off x="6039200" y="3489850"/>
            <a:ext cx="1983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+ design">
  <p:cSld name="CUSTOM_1_1_1_1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-56225" y="-26350"/>
            <a:ext cx="92565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6"/>
          <p:cNvSpPr txBox="1"/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Four columns">
  <p:cSld name="CUSTOM_1_1_1_1_1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/>
          <p:nvPr>
            <p:ph type="ctrTitle"/>
          </p:nvPr>
        </p:nvSpPr>
        <p:spPr>
          <a:xfrm>
            <a:off x="2796419" y="1338457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7"/>
          <p:cNvSpPr/>
          <p:nvPr/>
        </p:nvSpPr>
        <p:spPr>
          <a:xfrm>
            <a:off x="-42150" y="-26350"/>
            <a:ext cx="92286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7"/>
          <p:cNvSpPr txBox="1"/>
          <p:nvPr>
            <p:ph idx="2" type="ctrTitle"/>
          </p:nvPr>
        </p:nvSpPr>
        <p:spPr>
          <a:xfrm>
            <a:off x="1223635" y="3355036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1112632" y="3880275"/>
            <a:ext cx="2205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48" name="Google Shape;48;p7"/>
          <p:cNvSpPr txBox="1"/>
          <p:nvPr>
            <p:ph idx="3" type="ctrTitle"/>
          </p:nvPr>
        </p:nvSpPr>
        <p:spPr>
          <a:xfrm>
            <a:off x="4388761" y="3355036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Google Shape;49;p7"/>
          <p:cNvSpPr txBox="1"/>
          <p:nvPr>
            <p:ph idx="4" type="subTitle"/>
          </p:nvPr>
        </p:nvSpPr>
        <p:spPr>
          <a:xfrm>
            <a:off x="4277772" y="3880275"/>
            <a:ext cx="2205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0" name="Google Shape;50;p7"/>
          <p:cNvSpPr txBox="1"/>
          <p:nvPr>
            <p:ph idx="5" type="ctrTitle"/>
          </p:nvPr>
        </p:nvSpPr>
        <p:spPr>
          <a:xfrm>
            <a:off x="5929804" y="1338457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1" name="Google Shape;51;p7"/>
          <p:cNvSpPr txBox="1"/>
          <p:nvPr>
            <p:ph idx="6"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7"/>
          <p:cNvSpPr txBox="1"/>
          <p:nvPr>
            <p:ph idx="7" type="subTitle"/>
          </p:nvPr>
        </p:nvSpPr>
        <p:spPr>
          <a:xfrm>
            <a:off x="2685419" y="1206975"/>
            <a:ext cx="2205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3" name="Google Shape;53;p7"/>
          <p:cNvSpPr txBox="1"/>
          <p:nvPr>
            <p:ph idx="8" type="subTitle"/>
          </p:nvPr>
        </p:nvSpPr>
        <p:spPr>
          <a:xfrm>
            <a:off x="5818804" y="1206975"/>
            <a:ext cx="2205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hree columns 2">
  <p:cSld name="CUSTOM_13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/>
          <p:nvPr/>
        </p:nvSpPr>
        <p:spPr>
          <a:xfrm>
            <a:off x="-42150" y="-26350"/>
            <a:ext cx="9228600" cy="3885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8"/>
          <p:cNvSpPr txBox="1"/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8"/>
          <p:cNvSpPr txBox="1"/>
          <p:nvPr>
            <p:ph idx="2" type="ctrTitle"/>
          </p:nvPr>
        </p:nvSpPr>
        <p:spPr>
          <a:xfrm>
            <a:off x="936787" y="2905526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" type="subTitle"/>
          </p:nvPr>
        </p:nvSpPr>
        <p:spPr>
          <a:xfrm>
            <a:off x="936787" y="3474026"/>
            <a:ext cx="1983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59" name="Google Shape;59;p8"/>
          <p:cNvSpPr txBox="1"/>
          <p:nvPr>
            <p:ph idx="3" type="ctrTitle"/>
          </p:nvPr>
        </p:nvSpPr>
        <p:spPr>
          <a:xfrm>
            <a:off x="3566067" y="2905526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4" type="subTitle"/>
          </p:nvPr>
        </p:nvSpPr>
        <p:spPr>
          <a:xfrm>
            <a:off x="3566067" y="3474026"/>
            <a:ext cx="1983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61" name="Google Shape;61;p8"/>
          <p:cNvSpPr txBox="1"/>
          <p:nvPr>
            <p:ph idx="5" type="ctrTitle"/>
          </p:nvPr>
        </p:nvSpPr>
        <p:spPr>
          <a:xfrm>
            <a:off x="6223613" y="2905526"/>
            <a:ext cx="1983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62" name="Google Shape;62;p8"/>
          <p:cNvSpPr txBox="1"/>
          <p:nvPr>
            <p:ph idx="6" type="subTitle"/>
          </p:nvPr>
        </p:nvSpPr>
        <p:spPr>
          <a:xfrm>
            <a:off x="6223613" y="3474026"/>
            <a:ext cx="1983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">
  <p:cSld name="CUSTOM_15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/>
          <p:nvPr/>
        </p:nvSpPr>
        <p:spPr>
          <a:xfrm>
            <a:off x="-42150" y="-26350"/>
            <a:ext cx="9228600" cy="4017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9"/>
          <p:cNvSpPr txBox="1"/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None/>
              <a:defRPr sz="1100">
                <a:solidFill>
                  <a:schemeClr val="accent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66" name="Google Shape;66;p9"/>
          <p:cNvSpPr txBox="1"/>
          <p:nvPr>
            <p:ph hasCustomPrompt="1" idx="2" type="title"/>
          </p:nvPr>
        </p:nvSpPr>
        <p:spPr>
          <a:xfrm flipH="1">
            <a:off x="5004802" y="880261"/>
            <a:ext cx="22659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5430952" y="1478393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/>
        </p:txBody>
      </p:sp>
      <p:sp>
        <p:nvSpPr>
          <p:cNvPr id="68" name="Google Shape;68;p9"/>
          <p:cNvSpPr txBox="1"/>
          <p:nvPr>
            <p:ph hasCustomPrompt="1" idx="3" type="title"/>
          </p:nvPr>
        </p:nvSpPr>
        <p:spPr>
          <a:xfrm flipH="1">
            <a:off x="5919202" y="2216311"/>
            <a:ext cx="22659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9"/>
          <p:cNvSpPr txBox="1"/>
          <p:nvPr>
            <p:ph idx="4" type="subTitle"/>
          </p:nvPr>
        </p:nvSpPr>
        <p:spPr>
          <a:xfrm>
            <a:off x="6345352" y="2814443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/>
        </p:txBody>
      </p:sp>
      <p:sp>
        <p:nvSpPr>
          <p:cNvPr id="70" name="Google Shape;70;p9"/>
          <p:cNvSpPr txBox="1"/>
          <p:nvPr>
            <p:ph hasCustomPrompt="1" idx="5" type="title"/>
          </p:nvPr>
        </p:nvSpPr>
        <p:spPr>
          <a:xfrm flipH="1">
            <a:off x="5004802" y="3559829"/>
            <a:ext cx="22659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Font typeface="Fira Sans Extra Condensed Medium"/>
              <a:buNone/>
              <a:defRPr sz="4800">
                <a:solidFill>
                  <a:schemeClr val="accent1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71" name="Google Shape;71;p9"/>
          <p:cNvSpPr txBox="1"/>
          <p:nvPr>
            <p:ph idx="6" type="subTitle"/>
          </p:nvPr>
        </p:nvSpPr>
        <p:spPr>
          <a:xfrm>
            <a:off x="5430952" y="4157961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>
                <a:latin typeface="Overpass"/>
                <a:ea typeface="Overpass"/>
                <a:cs typeface="Overpass"/>
                <a:sym typeface="Overpass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8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">
  <p:cSld name="CUSTOM_15_1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/>
          <p:nvPr>
            <p:ph type="ctrTitle"/>
          </p:nvPr>
        </p:nvSpPr>
        <p:spPr>
          <a:xfrm>
            <a:off x="3435608" y="280014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4" name="Google Shape;74;p10"/>
          <p:cNvSpPr txBox="1"/>
          <p:nvPr>
            <p:ph idx="1" type="subTitle"/>
          </p:nvPr>
        </p:nvSpPr>
        <p:spPr>
          <a:xfrm>
            <a:off x="1791600" y="2209350"/>
            <a:ext cx="5560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Viga"/>
              <a:buNone/>
              <a:defRPr sz="2800">
                <a:solidFill>
                  <a:schemeClr val="dk1"/>
                </a:solidFill>
                <a:latin typeface="Viga"/>
                <a:ea typeface="Viga"/>
                <a:cs typeface="Viga"/>
                <a:sym typeface="Viga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Viga"/>
              <a:buNone/>
              <a:defRPr sz="2800">
                <a:solidFill>
                  <a:srgbClr val="666666"/>
                </a:solidFill>
                <a:latin typeface="Viga"/>
                <a:ea typeface="Viga"/>
                <a:cs typeface="Viga"/>
                <a:sym typeface="Vig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●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1pPr>
            <a:lvl2pPr indent="-3048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○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2pPr>
            <a:lvl3pPr indent="-3048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■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3pPr>
            <a:lvl4pPr indent="-3048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●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4pPr>
            <a:lvl5pPr indent="-3048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○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5pPr>
            <a:lvl6pPr indent="-3048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■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6pPr>
            <a:lvl7pPr indent="-3048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●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7pPr>
            <a:lvl8pPr indent="-3048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Overpass Light"/>
              <a:buChar char="○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8pPr>
            <a:lvl9pPr indent="-3048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Overpass Light"/>
              <a:buChar char="■"/>
              <a:defRPr sz="12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Relationship Id="rId4" Type="http://schemas.openxmlformats.org/officeDocument/2006/relationships/hyperlink" Target="http://www.youtube.com/watch?v=t8RTzF0Z5xQ" TargetMode="External"/><Relationship Id="rId5" Type="http://schemas.openxmlformats.org/officeDocument/2006/relationships/image" Target="../media/image4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Relationship Id="rId4" Type="http://schemas.openxmlformats.org/officeDocument/2006/relationships/hyperlink" Target="http://www.website.com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4.png"/><Relationship Id="rId5" Type="http://schemas.openxmlformats.org/officeDocument/2006/relationships/image" Target="../media/image9.png"/><Relationship Id="rId6" Type="http://schemas.openxmlformats.org/officeDocument/2006/relationships/image" Target="../media/image3.png"/><Relationship Id="rId7" Type="http://schemas.openxmlformats.org/officeDocument/2006/relationships/image" Target="../media/image18.png"/><Relationship Id="rId8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Relationship Id="rId4" Type="http://schemas.openxmlformats.org/officeDocument/2006/relationships/image" Target="../media/image20.png"/><Relationship Id="rId5" Type="http://schemas.openxmlformats.org/officeDocument/2006/relationships/image" Target="../media/image11.png"/><Relationship Id="rId6" Type="http://schemas.openxmlformats.org/officeDocument/2006/relationships/image" Target="../media/image19.png"/><Relationship Id="rId7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gif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/>
          <p:nvPr>
            <p:ph idx="1" type="subTitle"/>
          </p:nvPr>
        </p:nvSpPr>
        <p:spPr>
          <a:xfrm>
            <a:off x="5129450" y="3869700"/>
            <a:ext cx="3414900" cy="85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“Skipping a Beat” Association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Leticia Salazar, Eilish Boyd, Alyssia Smith</a:t>
            </a:r>
            <a:endParaRPr/>
          </a:p>
        </p:txBody>
      </p:sp>
      <p:sp>
        <p:nvSpPr>
          <p:cNvPr id="129" name="Google Shape;129;p18"/>
          <p:cNvSpPr txBox="1"/>
          <p:nvPr>
            <p:ph type="ctrTitle"/>
          </p:nvPr>
        </p:nvSpPr>
        <p:spPr>
          <a:xfrm>
            <a:off x="2497750" y="2559825"/>
            <a:ext cx="6046500" cy="17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Exploring Gender </a:t>
            </a:r>
            <a:endParaRPr sz="2800"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2800"/>
              <a:t>Differences in Heart Disease</a:t>
            </a:r>
            <a:endParaRPr sz="2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27"/>
          <p:cNvSpPr txBox="1"/>
          <p:nvPr>
            <p:ph type="ctrTitle"/>
          </p:nvPr>
        </p:nvSpPr>
        <p:spPr>
          <a:xfrm>
            <a:off x="831200" y="376500"/>
            <a:ext cx="42078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4000"/>
              <a:t>THANK YOU!</a:t>
            </a:r>
            <a:endParaRPr sz="4000"/>
          </a:p>
        </p:txBody>
      </p:sp>
      <p:pic>
        <p:nvPicPr>
          <p:cNvPr id="243" name="Google Shape;243;p27"/>
          <p:cNvPicPr preferRelativeResize="0"/>
          <p:nvPr/>
        </p:nvPicPr>
        <p:blipFill rotWithShape="1">
          <a:blip r:embed="rId3">
            <a:alphaModFix/>
          </a:blip>
          <a:srcRect b="0" l="40031" r="14596" t="14958"/>
          <a:stretch/>
        </p:blipFill>
        <p:spPr>
          <a:xfrm flipH="1">
            <a:off x="3912799" y="0"/>
            <a:ext cx="4878677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rovided to YouTube by Universal Music Group&#10;&#10;Don't Go Breaking My Heart (Remastered) · Elton John · Kiki Dee&#10;&#10;Diamonds&#10;&#10;℗ 2017 Mercury Records Limited&#10;&#10;Released on: 2017-11-10&#10;&#10;Producer: Gus Dudgeon&#10;Associated  Performer, Vocals, Piano: Elton John&#10;Associated  Performer, Vocals: Kiki Dee&#10;Composer  Lyricist: Bernie Taupin&#10;Composer  Lyricist: Elton John&#10;&#10;Auto-generated by YouTube." id="244" name="Google Shape;244;p27" title="Don't Go Breaking My Heart (Remastered)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64275" y="2430600"/>
            <a:ext cx="1555175" cy="1166375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>
            <p:ph type="ctrTitle"/>
          </p:nvPr>
        </p:nvSpPr>
        <p:spPr>
          <a:xfrm>
            <a:off x="578375" y="1455850"/>
            <a:ext cx="4216500" cy="182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7200"/>
              <a:t>Q &amp; A</a:t>
            </a:r>
            <a:endParaRPr sz="7200"/>
          </a:p>
        </p:txBody>
      </p:sp>
      <p:pic>
        <p:nvPicPr>
          <p:cNvPr id="250" name="Google Shape;250;p28"/>
          <p:cNvPicPr preferRelativeResize="0"/>
          <p:nvPr/>
        </p:nvPicPr>
        <p:blipFill rotWithShape="1">
          <a:blip r:embed="rId3">
            <a:alphaModFix/>
          </a:blip>
          <a:srcRect b="0" l="40031" r="14596" t="14958"/>
          <a:stretch/>
        </p:blipFill>
        <p:spPr>
          <a:xfrm flipH="1">
            <a:off x="3912799" y="0"/>
            <a:ext cx="4878677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9"/>
          <p:cNvSpPr txBox="1"/>
          <p:nvPr>
            <p:ph type="title"/>
          </p:nvPr>
        </p:nvSpPr>
        <p:spPr>
          <a:xfrm>
            <a:off x="604478" y="373033"/>
            <a:ext cx="2615700" cy="133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TABLE OF CONTENTS</a:t>
            </a:r>
            <a:endParaRPr/>
          </a:p>
        </p:txBody>
      </p:sp>
      <p:sp>
        <p:nvSpPr>
          <p:cNvPr id="135" name="Google Shape;135;p19"/>
          <p:cNvSpPr txBox="1"/>
          <p:nvPr>
            <p:ph idx="2" type="title"/>
          </p:nvPr>
        </p:nvSpPr>
        <p:spPr>
          <a:xfrm flipH="1">
            <a:off x="4199973" y="864225"/>
            <a:ext cx="10626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</a:t>
            </a:r>
            <a:r>
              <a:rPr lang="es"/>
              <a:t>3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6" name="Google Shape;136;p19"/>
          <p:cNvSpPr txBox="1"/>
          <p:nvPr>
            <p:ph idx="1" type="subTitle"/>
          </p:nvPr>
        </p:nvSpPr>
        <p:spPr>
          <a:xfrm>
            <a:off x="4200021" y="1260100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Get to know your Heart</a:t>
            </a:r>
            <a:endParaRPr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37" name="Google Shape;137;p19"/>
          <p:cNvSpPr txBox="1"/>
          <p:nvPr>
            <p:ph idx="4" type="title"/>
          </p:nvPr>
        </p:nvSpPr>
        <p:spPr>
          <a:xfrm flipH="1">
            <a:off x="4978729" y="2987047"/>
            <a:ext cx="10626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</a:t>
            </a:r>
            <a:r>
              <a:rPr lang="es"/>
              <a:t>4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38" name="Google Shape;138;p19"/>
          <p:cNvSpPr txBox="1"/>
          <p:nvPr>
            <p:ph idx="5" type="subTitle"/>
          </p:nvPr>
        </p:nvSpPr>
        <p:spPr>
          <a:xfrm>
            <a:off x="4978733" y="3382922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F.Y.I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9"/>
          <p:cNvSpPr txBox="1"/>
          <p:nvPr>
            <p:ph idx="7" type="title"/>
          </p:nvPr>
        </p:nvSpPr>
        <p:spPr>
          <a:xfrm flipH="1">
            <a:off x="5653229" y="864225"/>
            <a:ext cx="10626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</a:t>
            </a:r>
            <a:r>
              <a:rPr lang="es"/>
              <a:t>5</a:t>
            </a:r>
            <a:r>
              <a:rPr lang="es">
                <a:solidFill>
                  <a:schemeClr val="accent1"/>
                </a:solidFill>
              </a:rPr>
              <a:t>-07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40" name="Google Shape;140;p19"/>
          <p:cNvSpPr txBox="1"/>
          <p:nvPr>
            <p:ph idx="8" type="subTitle"/>
          </p:nvPr>
        </p:nvSpPr>
        <p:spPr>
          <a:xfrm>
            <a:off x="5653233" y="1260100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Our Findings</a:t>
            </a:r>
            <a:endParaRPr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41" name="Google Shape;141;p19"/>
          <p:cNvSpPr txBox="1"/>
          <p:nvPr>
            <p:ph idx="13" type="title"/>
          </p:nvPr>
        </p:nvSpPr>
        <p:spPr>
          <a:xfrm flipH="1">
            <a:off x="6431030" y="2987047"/>
            <a:ext cx="10626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0</a:t>
            </a:r>
            <a:r>
              <a:rPr lang="es"/>
              <a:t>8-09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42" name="Google Shape;142;p19"/>
          <p:cNvSpPr txBox="1"/>
          <p:nvPr>
            <p:ph idx="14" type="subTitle"/>
          </p:nvPr>
        </p:nvSpPr>
        <p:spPr>
          <a:xfrm>
            <a:off x="6431037" y="3382922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Fun Facts &amp; Heart Attack Symptoms</a:t>
            </a:r>
            <a:endParaRPr>
              <a:latin typeface="Viga"/>
              <a:ea typeface="Viga"/>
              <a:cs typeface="Viga"/>
              <a:sym typeface="Viga"/>
            </a:endParaRPr>
          </a:p>
        </p:txBody>
      </p:sp>
      <p:cxnSp>
        <p:nvCxnSpPr>
          <p:cNvPr id="143" name="Google Shape;143;p19"/>
          <p:cNvCxnSpPr/>
          <p:nvPr/>
        </p:nvCxnSpPr>
        <p:spPr>
          <a:xfrm rot="10800000">
            <a:off x="4122471" y="1038075"/>
            <a:ext cx="0" cy="1581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44" name="Google Shape;144;p19"/>
          <p:cNvCxnSpPr/>
          <p:nvPr/>
        </p:nvCxnSpPr>
        <p:spPr>
          <a:xfrm rot="10800000">
            <a:off x="4906825" y="2609700"/>
            <a:ext cx="0" cy="1612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45" name="Google Shape;145;p19"/>
          <p:cNvCxnSpPr/>
          <p:nvPr/>
        </p:nvCxnSpPr>
        <p:spPr>
          <a:xfrm rot="10800000">
            <a:off x="5579421" y="1038075"/>
            <a:ext cx="0" cy="1581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cxnSp>
        <p:nvCxnSpPr>
          <p:cNvPr id="146" name="Google Shape;146;p19"/>
          <p:cNvCxnSpPr/>
          <p:nvPr/>
        </p:nvCxnSpPr>
        <p:spPr>
          <a:xfrm rot="10800000">
            <a:off x="6360425" y="2609700"/>
            <a:ext cx="0" cy="16128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oval"/>
            <a:tailEnd len="med" w="med" type="none"/>
          </a:ln>
        </p:spPr>
      </p:cxnSp>
      <p:cxnSp>
        <p:nvCxnSpPr>
          <p:cNvPr id="147" name="Google Shape;147;p19"/>
          <p:cNvCxnSpPr/>
          <p:nvPr/>
        </p:nvCxnSpPr>
        <p:spPr>
          <a:xfrm rot="10800000">
            <a:off x="7031171" y="1038075"/>
            <a:ext cx="0" cy="1581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oval"/>
          </a:ln>
        </p:spPr>
      </p:cxnSp>
      <p:sp>
        <p:nvSpPr>
          <p:cNvPr id="148" name="Google Shape;148;p19"/>
          <p:cNvSpPr txBox="1"/>
          <p:nvPr>
            <p:ph idx="15" type="subTitle"/>
          </p:nvPr>
        </p:nvSpPr>
        <p:spPr>
          <a:xfrm>
            <a:off x="5632712" y="1655334"/>
            <a:ext cx="13794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Visit our Website and take a look at our findings.</a:t>
            </a:r>
            <a:endParaRPr/>
          </a:p>
        </p:txBody>
      </p:sp>
      <p:sp>
        <p:nvSpPr>
          <p:cNvPr id="149" name="Google Shape;149;p19"/>
          <p:cNvSpPr txBox="1"/>
          <p:nvPr>
            <p:ph idx="15" type="subTitle"/>
          </p:nvPr>
        </p:nvSpPr>
        <p:spPr>
          <a:xfrm>
            <a:off x="4943937" y="3754309"/>
            <a:ext cx="13794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“Be aware of your heart”</a:t>
            </a:r>
            <a:endParaRPr/>
          </a:p>
        </p:txBody>
      </p:sp>
      <p:sp>
        <p:nvSpPr>
          <p:cNvPr id="150" name="Google Shape;150;p19"/>
          <p:cNvSpPr txBox="1"/>
          <p:nvPr>
            <p:ph idx="7" type="title"/>
          </p:nvPr>
        </p:nvSpPr>
        <p:spPr>
          <a:xfrm flipH="1">
            <a:off x="7106429" y="864225"/>
            <a:ext cx="10626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10-11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51" name="Google Shape;151;p19"/>
          <p:cNvSpPr txBox="1"/>
          <p:nvPr>
            <p:ph idx="8" type="subTitle"/>
          </p:nvPr>
        </p:nvSpPr>
        <p:spPr>
          <a:xfrm>
            <a:off x="7050258" y="1260100"/>
            <a:ext cx="14136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 Thank you!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s"/>
              <a:t>Q &amp; A</a:t>
            </a:r>
            <a:endParaRPr>
              <a:latin typeface="Viga"/>
              <a:ea typeface="Viga"/>
              <a:cs typeface="Viga"/>
              <a:sym typeface="Vig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Get to know your Heart!</a:t>
            </a:r>
            <a:endParaRPr>
              <a:solidFill>
                <a:schemeClr val="accent2"/>
              </a:solidFill>
            </a:endParaRPr>
          </a:p>
        </p:txBody>
      </p:sp>
      <p:pic>
        <p:nvPicPr>
          <p:cNvPr id="157" name="Google Shape;157;p20"/>
          <p:cNvPicPr preferRelativeResize="0"/>
          <p:nvPr/>
        </p:nvPicPr>
        <p:blipFill rotWithShape="1">
          <a:blip r:embed="rId3">
            <a:alphaModFix/>
          </a:blip>
          <a:srcRect b="0" l="35388" r="385" t="0"/>
          <a:stretch/>
        </p:blipFill>
        <p:spPr>
          <a:xfrm flipH="1">
            <a:off x="2" y="342900"/>
            <a:ext cx="4810515" cy="4800600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0"/>
          <p:cNvSpPr txBox="1"/>
          <p:nvPr>
            <p:ph idx="2" type="title"/>
          </p:nvPr>
        </p:nvSpPr>
        <p:spPr>
          <a:xfrm flipH="1">
            <a:off x="4750425" y="1144963"/>
            <a:ext cx="25974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10</a:t>
            </a:r>
            <a:r>
              <a:rPr lang="es"/>
              <a:t>0,000</a:t>
            </a:r>
            <a:endParaRPr/>
          </a:p>
        </p:txBody>
      </p:sp>
      <p:sp>
        <p:nvSpPr>
          <p:cNvPr id="159" name="Google Shape;159;p20"/>
          <p:cNvSpPr txBox="1"/>
          <p:nvPr>
            <p:ph idx="1" type="subTitle"/>
          </p:nvPr>
        </p:nvSpPr>
        <p:spPr>
          <a:xfrm>
            <a:off x="5800800" y="1682875"/>
            <a:ext cx="23079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times a day</a:t>
            </a:r>
            <a:endParaRPr sz="1400"/>
          </a:p>
        </p:txBody>
      </p:sp>
      <p:sp>
        <p:nvSpPr>
          <p:cNvPr id="160" name="Google Shape;160;p20"/>
          <p:cNvSpPr txBox="1"/>
          <p:nvPr>
            <p:ph idx="5" type="title"/>
          </p:nvPr>
        </p:nvSpPr>
        <p:spPr>
          <a:xfrm flipH="1">
            <a:off x="5176127" y="2160654"/>
            <a:ext cx="22659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5,000</a:t>
            </a:r>
            <a:endParaRPr/>
          </a:p>
        </p:txBody>
      </p:sp>
      <p:sp>
        <p:nvSpPr>
          <p:cNvPr id="161" name="Google Shape;161;p20"/>
          <p:cNvSpPr txBox="1"/>
          <p:nvPr>
            <p:ph idx="6" type="subTitle"/>
          </p:nvPr>
        </p:nvSpPr>
        <p:spPr>
          <a:xfrm>
            <a:off x="5800800" y="2747038"/>
            <a:ext cx="3283200" cy="34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Gallons of blood flow through our body</a:t>
            </a:r>
            <a:endParaRPr sz="1400"/>
          </a:p>
        </p:txBody>
      </p:sp>
      <p:sp>
        <p:nvSpPr>
          <p:cNvPr id="162" name="Google Shape;162;p20"/>
          <p:cNvSpPr txBox="1"/>
          <p:nvPr/>
        </p:nvSpPr>
        <p:spPr>
          <a:xfrm>
            <a:off x="4060150" y="701163"/>
            <a:ext cx="2445900" cy="3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Our Heart beats</a:t>
            </a:r>
            <a:endParaRPr/>
          </a:p>
        </p:txBody>
      </p:sp>
      <p:sp>
        <p:nvSpPr>
          <p:cNvPr id="163" name="Google Shape;163;p20"/>
          <p:cNvSpPr txBox="1"/>
          <p:nvPr>
            <p:ph idx="5" type="title"/>
          </p:nvPr>
        </p:nvSpPr>
        <p:spPr>
          <a:xfrm flipH="1">
            <a:off x="5485502" y="3277279"/>
            <a:ext cx="2265900" cy="53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24</a:t>
            </a:r>
            <a:endParaRPr/>
          </a:p>
        </p:txBody>
      </p:sp>
      <p:sp>
        <p:nvSpPr>
          <p:cNvPr id="164" name="Google Shape;164;p20"/>
          <p:cNvSpPr txBox="1"/>
          <p:nvPr>
            <p:ph idx="6" type="subTitle"/>
          </p:nvPr>
        </p:nvSpPr>
        <p:spPr>
          <a:xfrm>
            <a:off x="6646500" y="3811225"/>
            <a:ext cx="2048400" cy="50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400"/>
              <a:t>hours a day non stop!</a:t>
            </a:r>
            <a:endParaRPr sz="1400"/>
          </a:p>
        </p:txBody>
      </p:sp>
      <p:sp>
        <p:nvSpPr>
          <p:cNvPr id="165" name="Google Shape;165;p20"/>
          <p:cNvSpPr txBox="1"/>
          <p:nvPr/>
        </p:nvSpPr>
        <p:spPr>
          <a:xfrm>
            <a:off x="4667775" y="4311625"/>
            <a:ext cx="3094200" cy="5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>
                <a:solidFill>
                  <a:schemeClr val="dk1"/>
                </a:solidFill>
                <a:latin typeface="Overpass"/>
                <a:ea typeface="Overpass"/>
                <a:cs typeface="Overpass"/>
                <a:sym typeface="Overpass"/>
              </a:rPr>
              <a:t>Taking care of your health can help YOU prevent heart disease.</a:t>
            </a:r>
            <a:endParaRPr b="1" sz="1200">
              <a:solidFill>
                <a:schemeClr val="dk1"/>
              </a:solidFill>
              <a:latin typeface="Overpass"/>
              <a:ea typeface="Overpass"/>
              <a:cs typeface="Overpass"/>
              <a:sym typeface="Overpas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1"/>
          <p:cNvPicPr preferRelativeResize="0"/>
          <p:nvPr/>
        </p:nvPicPr>
        <p:blipFill rotWithShape="1">
          <a:blip r:embed="rId3">
            <a:alphaModFix/>
          </a:blip>
          <a:srcRect b="0" l="24615" r="-32292" t="0"/>
          <a:stretch/>
        </p:blipFill>
        <p:spPr>
          <a:xfrm>
            <a:off x="-46975" y="366900"/>
            <a:ext cx="9190973" cy="47766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1"/>
          <p:cNvSpPr txBox="1"/>
          <p:nvPr/>
        </p:nvSpPr>
        <p:spPr>
          <a:xfrm flipH="1">
            <a:off x="6310475" y="1547829"/>
            <a:ext cx="1637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Clr>
                <a:schemeClr val="lt2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The older you get the more at risk you can be.</a:t>
            </a:r>
            <a:endParaRPr sz="1000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cxnSp>
        <p:nvCxnSpPr>
          <p:cNvPr id="172" name="Google Shape;172;p21"/>
          <p:cNvCxnSpPr>
            <a:endCxn id="173" idx="1"/>
          </p:cNvCxnSpPr>
          <p:nvPr/>
        </p:nvCxnSpPr>
        <p:spPr>
          <a:xfrm>
            <a:off x="5804625" y="1469475"/>
            <a:ext cx="320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4" name="Google Shape;174;p21"/>
          <p:cNvSpPr txBox="1"/>
          <p:nvPr/>
        </p:nvSpPr>
        <p:spPr>
          <a:xfrm flipH="1">
            <a:off x="6316343" y="2180628"/>
            <a:ext cx="12501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rPr>
              <a:t>Heredity</a:t>
            </a:r>
            <a:endParaRPr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75" name="Google Shape;175;p21"/>
          <p:cNvSpPr txBox="1"/>
          <p:nvPr/>
        </p:nvSpPr>
        <p:spPr>
          <a:xfrm flipH="1">
            <a:off x="6310511" y="3306984"/>
            <a:ext cx="12618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rPr>
              <a:t>Diet and Nutrition</a:t>
            </a:r>
            <a:endParaRPr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  <p:sp>
        <p:nvSpPr>
          <p:cNvPr id="176" name="Google Shape;176;p21"/>
          <p:cNvSpPr txBox="1"/>
          <p:nvPr/>
        </p:nvSpPr>
        <p:spPr>
          <a:xfrm>
            <a:off x="3608700" y="2009136"/>
            <a:ext cx="1926600" cy="61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2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Important things to consider that cause heart disease:</a:t>
            </a:r>
            <a:endParaRPr>
              <a:solidFill>
                <a:schemeClr val="accent2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77" name="Google Shape;177;p21"/>
          <p:cNvSpPr txBox="1"/>
          <p:nvPr>
            <p:ph type="ctrTitle"/>
          </p:nvPr>
        </p:nvSpPr>
        <p:spPr>
          <a:xfrm>
            <a:off x="5485500" y="10453"/>
            <a:ext cx="29385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F.Y.I “Be Aware of your Heart”</a:t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178" name="Google Shape;178;p21"/>
          <p:cNvSpPr txBox="1"/>
          <p:nvPr/>
        </p:nvSpPr>
        <p:spPr>
          <a:xfrm flipH="1">
            <a:off x="6310475" y="2683294"/>
            <a:ext cx="1637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Heart diseases can be passed down!</a:t>
            </a:r>
            <a:endParaRPr sz="1000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79" name="Google Shape;179;p21"/>
          <p:cNvSpPr txBox="1"/>
          <p:nvPr/>
        </p:nvSpPr>
        <p:spPr>
          <a:xfrm flipH="1">
            <a:off x="6310475" y="3800358"/>
            <a:ext cx="1637400" cy="36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000">
                <a:solidFill>
                  <a:schemeClr val="dk1"/>
                </a:solidFill>
                <a:latin typeface="Overpass Light"/>
                <a:ea typeface="Overpass Light"/>
                <a:cs typeface="Overpass Light"/>
                <a:sym typeface="Overpass Light"/>
              </a:rPr>
              <a:t>Lack of a well balanced diet can also lead to heart disease</a:t>
            </a:r>
            <a:endParaRPr sz="1000">
              <a:solidFill>
                <a:schemeClr val="dk1"/>
              </a:solidFill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sp>
        <p:nvSpPr>
          <p:cNvPr id="180" name="Google Shape;180;p21"/>
          <p:cNvSpPr txBox="1"/>
          <p:nvPr/>
        </p:nvSpPr>
        <p:spPr>
          <a:xfrm flipH="1">
            <a:off x="6310511" y="1054279"/>
            <a:ext cx="1261800" cy="584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  <a:latin typeface="Viga"/>
                <a:ea typeface="Viga"/>
                <a:cs typeface="Viga"/>
                <a:sym typeface="Viga"/>
              </a:rPr>
              <a:t>Age and Gender</a:t>
            </a:r>
            <a:endParaRPr>
              <a:solidFill>
                <a:schemeClr val="accent1"/>
              </a:solidFill>
              <a:latin typeface="Viga"/>
              <a:ea typeface="Viga"/>
              <a:cs typeface="Viga"/>
              <a:sym typeface="Viga"/>
            </a:endParaRPr>
          </a:p>
        </p:txBody>
      </p:sp>
      <p:cxnSp>
        <p:nvCxnSpPr>
          <p:cNvPr id="181" name="Google Shape;181;p21"/>
          <p:cNvCxnSpPr/>
          <p:nvPr/>
        </p:nvCxnSpPr>
        <p:spPr>
          <a:xfrm>
            <a:off x="5793600" y="1473525"/>
            <a:ext cx="0" cy="2214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73" name="Google Shape;173;p21"/>
          <p:cNvSpPr/>
          <p:nvPr/>
        </p:nvSpPr>
        <p:spPr>
          <a:xfrm>
            <a:off x="6125025" y="1430925"/>
            <a:ext cx="77100" cy="771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1"/>
          <p:cNvSpPr/>
          <p:nvPr/>
        </p:nvSpPr>
        <p:spPr>
          <a:xfrm>
            <a:off x="6125025" y="3688879"/>
            <a:ext cx="77100" cy="771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83" name="Google Shape;183;p21"/>
          <p:cNvCxnSpPr/>
          <p:nvPr/>
        </p:nvCxnSpPr>
        <p:spPr>
          <a:xfrm>
            <a:off x="5804625" y="2604971"/>
            <a:ext cx="397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1"/>
          <p:cNvCxnSpPr/>
          <p:nvPr/>
        </p:nvCxnSpPr>
        <p:spPr>
          <a:xfrm>
            <a:off x="5804625" y="3727429"/>
            <a:ext cx="320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185" name="Google Shape;185;p21"/>
          <p:cNvSpPr/>
          <p:nvPr/>
        </p:nvSpPr>
        <p:spPr>
          <a:xfrm>
            <a:off x="6125025" y="2560047"/>
            <a:ext cx="77100" cy="771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2"/>
          <p:cNvSpPr/>
          <p:nvPr/>
        </p:nvSpPr>
        <p:spPr>
          <a:xfrm>
            <a:off x="0" y="2007399"/>
            <a:ext cx="9144000" cy="942300"/>
          </a:xfrm>
          <a:prstGeom prst="rect">
            <a:avLst/>
          </a:prstGeom>
          <a:solidFill>
            <a:srgbClr val="686663">
              <a:alpha val="1875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2"/>
          <p:cNvSpPr txBox="1"/>
          <p:nvPr>
            <p:ph type="ctrTitle"/>
          </p:nvPr>
        </p:nvSpPr>
        <p:spPr>
          <a:xfrm>
            <a:off x="3239133" y="2949696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</a:rPr>
              <a:t>Our Findings</a:t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93" name="Google Shape;193;p22"/>
          <p:cNvSpPr txBox="1"/>
          <p:nvPr>
            <p:ph idx="1" type="subTitle"/>
          </p:nvPr>
        </p:nvSpPr>
        <p:spPr>
          <a:xfrm>
            <a:off x="1791600" y="2209350"/>
            <a:ext cx="55608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u="sng">
                <a:solidFill>
                  <a:schemeClr val="hlink"/>
                </a:solidFill>
                <a:hlinkClick r:id="rId4"/>
              </a:rPr>
              <a:t>www.website.com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3"/>
          <p:cNvSpPr/>
          <p:nvPr/>
        </p:nvSpPr>
        <p:spPr>
          <a:xfrm rot="10800000">
            <a:off x="6310200" y="61025"/>
            <a:ext cx="5213400" cy="5143500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100000">
                <a:srgbClr val="686663">
                  <a:alpha val="5098"/>
                </a:srgbClr>
              </a:gs>
            </a:gsLst>
            <a:lin ang="10800025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9" name="Google Shape;199;p23"/>
          <p:cNvPicPr preferRelativeResize="0"/>
          <p:nvPr/>
        </p:nvPicPr>
        <p:blipFill rotWithShape="1">
          <a:blip r:embed="rId3">
            <a:alphaModFix/>
          </a:blip>
          <a:srcRect b="0" l="28227" r="0" t="0"/>
          <a:stretch/>
        </p:blipFill>
        <p:spPr>
          <a:xfrm>
            <a:off x="5021025" y="0"/>
            <a:ext cx="412297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23"/>
          <p:cNvSpPr txBox="1"/>
          <p:nvPr>
            <p:ph type="ctrTitle"/>
          </p:nvPr>
        </p:nvSpPr>
        <p:spPr>
          <a:xfrm>
            <a:off x="3504575" y="184300"/>
            <a:ext cx="1542600" cy="50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Insights</a:t>
            </a:r>
            <a:endParaRPr sz="2800"/>
          </a:p>
        </p:txBody>
      </p:sp>
      <p:sp>
        <p:nvSpPr>
          <p:cNvPr id="201" name="Google Shape;201;p23"/>
          <p:cNvSpPr txBox="1"/>
          <p:nvPr>
            <p:ph idx="1" type="subTitle"/>
          </p:nvPr>
        </p:nvSpPr>
        <p:spPr>
          <a:xfrm>
            <a:off x="197775" y="2477800"/>
            <a:ext cx="2725500" cy="5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51.32% have heart problems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48.68% do not</a:t>
            </a:r>
            <a:endParaRPr/>
          </a:p>
        </p:txBody>
      </p:sp>
      <p:pic>
        <p:nvPicPr>
          <p:cNvPr id="202" name="Google Shape;20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79400" y="889225"/>
            <a:ext cx="2847825" cy="148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65114" y="3038822"/>
            <a:ext cx="2373076" cy="1600966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23"/>
          <p:cNvSpPr txBox="1"/>
          <p:nvPr>
            <p:ph idx="1" type="subTitle"/>
          </p:nvPr>
        </p:nvSpPr>
        <p:spPr>
          <a:xfrm>
            <a:off x="332375" y="4778247"/>
            <a:ext cx="2725500" cy="3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Male are more likely to have a disease</a:t>
            </a:r>
            <a:endParaRPr/>
          </a:p>
        </p:txBody>
      </p:sp>
      <p:sp>
        <p:nvSpPr>
          <p:cNvPr id="205" name="Google Shape;205;p23"/>
          <p:cNvSpPr txBox="1"/>
          <p:nvPr>
            <p:ph idx="1" type="subTitle"/>
          </p:nvPr>
        </p:nvSpPr>
        <p:spPr>
          <a:xfrm>
            <a:off x="6101713" y="2477800"/>
            <a:ext cx="2725500" cy="45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Age Group ranges from 29 - 77 years old</a:t>
            </a:r>
            <a:endParaRPr/>
          </a:p>
        </p:txBody>
      </p:sp>
      <p:sp>
        <p:nvSpPr>
          <p:cNvPr id="206" name="Google Shape;206;p23"/>
          <p:cNvSpPr txBox="1"/>
          <p:nvPr>
            <p:ph idx="1" type="subTitle"/>
          </p:nvPr>
        </p:nvSpPr>
        <p:spPr>
          <a:xfrm>
            <a:off x="6249738" y="4639800"/>
            <a:ext cx="2725500" cy="50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Ages between 34 - 69 are more likely to have critical chest pain</a:t>
            </a:r>
            <a:endParaRPr/>
          </a:p>
        </p:txBody>
      </p:sp>
      <p:pic>
        <p:nvPicPr>
          <p:cNvPr id="207" name="Google Shape;207;p23"/>
          <p:cNvPicPr preferRelativeResize="0"/>
          <p:nvPr/>
        </p:nvPicPr>
        <p:blipFill rotWithShape="1">
          <a:blip r:embed="rId6">
            <a:alphaModFix/>
          </a:blip>
          <a:srcRect b="9147" l="0" r="0" t="10961"/>
          <a:stretch/>
        </p:blipFill>
        <p:spPr>
          <a:xfrm>
            <a:off x="3057875" y="1820750"/>
            <a:ext cx="2600325" cy="140785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23"/>
          <p:cNvSpPr txBox="1"/>
          <p:nvPr/>
        </p:nvSpPr>
        <p:spPr>
          <a:xfrm>
            <a:off x="3504575" y="2074325"/>
            <a:ext cx="6942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Overpass"/>
                <a:ea typeface="Overpass"/>
                <a:cs typeface="Overpass"/>
                <a:sym typeface="Overpass"/>
              </a:rPr>
              <a:t>30.44%</a:t>
            </a:r>
            <a:endParaRPr b="1" sz="1000">
              <a:latin typeface="Overpass"/>
              <a:ea typeface="Overpass"/>
              <a:cs typeface="Overpass"/>
              <a:sym typeface="Overpass"/>
            </a:endParaRPr>
          </a:p>
        </p:txBody>
      </p:sp>
      <p:sp>
        <p:nvSpPr>
          <p:cNvPr id="209" name="Google Shape;209;p23"/>
          <p:cNvSpPr txBox="1"/>
          <p:nvPr/>
        </p:nvSpPr>
        <p:spPr>
          <a:xfrm>
            <a:off x="4371800" y="2446625"/>
            <a:ext cx="694200" cy="37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000">
                <a:latin typeface="Overpass"/>
                <a:ea typeface="Overpass"/>
                <a:cs typeface="Overpass"/>
                <a:sym typeface="Overpass"/>
              </a:rPr>
              <a:t>69.56</a:t>
            </a:r>
            <a:r>
              <a:rPr b="1" lang="es" sz="1000">
                <a:latin typeface="Overpass"/>
                <a:ea typeface="Overpass"/>
                <a:cs typeface="Overpass"/>
                <a:sym typeface="Overpass"/>
              </a:rPr>
              <a:t>%</a:t>
            </a:r>
            <a:endParaRPr b="1" sz="1000">
              <a:latin typeface="Overpass"/>
              <a:ea typeface="Overpass"/>
              <a:cs typeface="Overpass"/>
              <a:sym typeface="Overpass"/>
            </a:endParaRPr>
          </a:p>
        </p:txBody>
      </p:sp>
      <p:pic>
        <p:nvPicPr>
          <p:cNvPr id="210" name="Google Shape;210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83988" y="3019600"/>
            <a:ext cx="2753075" cy="18104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83975" y="774875"/>
            <a:ext cx="2753076" cy="1795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700"/>
                                        <p:tgtEl>
                                          <p:spTgt spid="2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100"/>
                                        <p:tgtEl>
                                          <p:spTgt spid="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Google Shape;216;p24"/>
          <p:cNvPicPr preferRelativeResize="0"/>
          <p:nvPr/>
        </p:nvPicPr>
        <p:blipFill rotWithShape="1">
          <a:blip r:embed="rId3">
            <a:alphaModFix/>
          </a:blip>
          <a:srcRect b="0" l="2061" r="2061" t="0"/>
          <a:stretch/>
        </p:blipFill>
        <p:spPr>
          <a:xfrm flipH="1">
            <a:off x="0" y="0"/>
            <a:ext cx="45123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24"/>
          <p:cNvSpPr txBox="1"/>
          <p:nvPr>
            <p:ph type="ctrTitle"/>
          </p:nvPr>
        </p:nvSpPr>
        <p:spPr>
          <a:xfrm flipH="1">
            <a:off x="5474850" y="383500"/>
            <a:ext cx="3498000" cy="479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accent1"/>
                </a:solidFill>
              </a:rPr>
              <a:t>CON</a:t>
            </a:r>
            <a:r>
              <a:rPr lang="es"/>
              <a:t>TINUATION...</a:t>
            </a:r>
            <a:endParaRPr sz="2800">
              <a:solidFill>
                <a:schemeClr val="accent1"/>
              </a:solidFill>
            </a:endParaRPr>
          </a:p>
        </p:txBody>
      </p:sp>
      <p:pic>
        <p:nvPicPr>
          <p:cNvPr id="218" name="Google Shape;218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6275" y="1124125"/>
            <a:ext cx="2819300" cy="179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92175" y="1007725"/>
            <a:ext cx="2992301" cy="1937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4"/>
          <p:cNvSpPr txBox="1"/>
          <p:nvPr>
            <p:ph idx="1" type="subTitle"/>
          </p:nvPr>
        </p:nvSpPr>
        <p:spPr>
          <a:xfrm>
            <a:off x="146275" y="2921100"/>
            <a:ext cx="2646000" cy="1568100"/>
          </a:xfrm>
          <a:prstGeom prst="rect">
            <a:avLst/>
          </a:prstGeom>
          <a:solidFill>
            <a:srgbClr val="FFFFFF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There is a strong correlation between Blood Pressure and Cholesterol.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s"/>
              <a:t>The higher the blood pressure and cholesterol, the more likely you are to suffer a heart disease.</a:t>
            </a:r>
            <a:endParaRPr/>
          </a:p>
        </p:txBody>
      </p:sp>
      <p:sp>
        <p:nvSpPr>
          <p:cNvPr id="221" name="Google Shape;221;p24"/>
          <p:cNvSpPr txBox="1"/>
          <p:nvPr>
            <p:ph idx="1" type="subTitle"/>
          </p:nvPr>
        </p:nvSpPr>
        <p:spPr>
          <a:xfrm>
            <a:off x="3035288" y="2921098"/>
            <a:ext cx="2725500" cy="11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This blood disorder has 3 levels.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If you fall under level 2 (Fixed Defect) or 3 (Reversible Defect) you are more likely to have heart disease based on your genetics.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760796" y="1053713"/>
            <a:ext cx="3330402" cy="19378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003800" y="3182638"/>
            <a:ext cx="3088376" cy="334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25"/>
          <p:cNvSpPr txBox="1"/>
          <p:nvPr>
            <p:ph type="ctrTitle"/>
          </p:nvPr>
        </p:nvSpPr>
        <p:spPr>
          <a:xfrm>
            <a:off x="4875600" y="163875"/>
            <a:ext cx="3963600" cy="5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4800"/>
              <a:t>Fun Facts</a:t>
            </a:r>
            <a:endParaRPr sz="4800"/>
          </a:p>
        </p:txBody>
      </p:sp>
      <p:sp>
        <p:nvSpPr>
          <p:cNvPr id="229" name="Google Shape;229;p25"/>
          <p:cNvSpPr txBox="1"/>
          <p:nvPr/>
        </p:nvSpPr>
        <p:spPr>
          <a:xfrm>
            <a:off x="267425" y="1336475"/>
            <a:ext cx="4770600" cy="344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verpass Light"/>
              <a:buChar char="❏"/>
            </a:pPr>
            <a:r>
              <a:rPr lang="es">
                <a:latin typeface="Overpass Light"/>
                <a:ea typeface="Overpass Light"/>
                <a:cs typeface="Overpass Light"/>
                <a:sym typeface="Overpass Light"/>
              </a:rPr>
              <a:t>At younger ages, men face a greater risk of heart disease than women. On average, a first heart attack - the most common manifestation of this prevalent disease - strikes men at age 65. For women, the average age of a first heart attack is 72.</a:t>
            </a:r>
            <a:endParaRPr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verpass Light"/>
              <a:buChar char="❏"/>
            </a:pPr>
            <a:r>
              <a:rPr lang="es">
                <a:latin typeface="Overpass Light"/>
                <a:ea typeface="Overpass Light"/>
                <a:cs typeface="Overpass Light"/>
                <a:sym typeface="Overpass Light"/>
              </a:rPr>
              <a:t>Since 1984, more women have died of heart disease than men each year, although that is partly because women generally live longer than men.</a:t>
            </a:r>
            <a:endParaRPr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Overpass Light"/>
              <a:buChar char="❏"/>
            </a:pPr>
            <a:r>
              <a:rPr lang="es">
                <a:latin typeface="Overpass Light"/>
                <a:ea typeface="Overpass Light"/>
                <a:cs typeface="Overpass Light"/>
                <a:sym typeface="Overpass Light"/>
              </a:rPr>
              <a:t>In women, heart disease </a:t>
            </a:r>
            <a:r>
              <a:rPr lang="es">
                <a:latin typeface="Overpass Light"/>
                <a:ea typeface="Overpass Light"/>
                <a:cs typeface="Overpass Light"/>
                <a:sym typeface="Overpass Light"/>
              </a:rPr>
              <a:t>risks</a:t>
            </a:r>
            <a:r>
              <a:rPr lang="es">
                <a:latin typeface="Overpass Light"/>
                <a:ea typeface="Overpass Light"/>
                <a:cs typeface="Overpass Light"/>
                <a:sym typeface="Overpass Light"/>
              </a:rPr>
              <a:t> appear to rise after menopause; experts believe that in younger women, naturally occuring hormones may play a protective role.</a:t>
            </a:r>
            <a:endParaRPr>
              <a:latin typeface="Overpass Light"/>
              <a:ea typeface="Overpass Light"/>
              <a:cs typeface="Overpass Light"/>
              <a:sym typeface="Overpass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  <p:pic>
        <p:nvPicPr>
          <p:cNvPr id="230" name="Google Shape;2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8025" y="1146326"/>
            <a:ext cx="3801176" cy="311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25"/>
          <p:cNvSpPr txBox="1"/>
          <p:nvPr/>
        </p:nvSpPr>
        <p:spPr>
          <a:xfrm>
            <a:off x="5910075" y="4448500"/>
            <a:ext cx="3108300" cy="5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800">
                <a:latin typeface="Overpass Light"/>
                <a:ea typeface="Overpass Light"/>
                <a:cs typeface="Overpass Light"/>
                <a:sym typeface="Overpass Light"/>
              </a:rPr>
              <a:t>Reference</a:t>
            </a:r>
            <a:r>
              <a:rPr lang="es" sz="800">
                <a:latin typeface="Overpass Light"/>
                <a:ea typeface="Overpass Light"/>
                <a:cs typeface="Overpass Light"/>
                <a:sym typeface="Overpass Light"/>
              </a:rPr>
              <a:t>: https://www.health.harvard.edu/heart-health/the-heart-attack-gender-gap</a:t>
            </a:r>
            <a:endParaRPr sz="800">
              <a:latin typeface="Overpass Light"/>
              <a:ea typeface="Overpass Light"/>
              <a:cs typeface="Overpass Light"/>
              <a:sym typeface="Overpass Ligh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6"/>
          <p:cNvSpPr txBox="1"/>
          <p:nvPr>
            <p:ph type="ctrTitle"/>
          </p:nvPr>
        </p:nvSpPr>
        <p:spPr>
          <a:xfrm>
            <a:off x="4898650" y="344350"/>
            <a:ext cx="4245300" cy="13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/>
              <a:t>Heart Attack Symptoms</a:t>
            </a:r>
            <a:endParaRPr sz="3600"/>
          </a:p>
        </p:txBody>
      </p:sp>
      <p:graphicFrame>
        <p:nvGraphicFramePr>
          <p:cNvPr id="237" name="Google Shape;237;p26"/>
          <p:cNvGraphicFramePr/>
          <p:nvPr/>
        </p:nvGraphicFramePr>
        <p:xfrm>
          <a:off x="408500" y="16054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{32FD6378-8D46-4E1D-BB04-D77BFC99FBE6}</a:tableStyleId>
              </a:tblPr>
              <a:tblGrid>
                <a:gridCol w="2213725"/>
                <a:gridCol w="2213725"/>
              </a:tblGrid>
              <a:tr h="468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1300">
                          <a:solidFill>
                            <a:schemeClr val="lt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Classic Symptoms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00"/>
                        <a:buFont typeface="Arial"/>
                        <a:buNone/>
                      </a:pPr>
                      <a:r>
                        <a:rPr b="1" lang="es" sz="1300">
                          <a:solidFill>
                            <a:schemeClr val="lt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Nonclassic Symptoms</a:t>
                      </a:r>
                      <a:endParaRPr b="1" sz="1300"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  <a:tr h="1977175"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00"/>
                        <a:buFont typeface="Comfortaa"/>
                        <a:buChar char="●"/>
                      </a:pPr>
                      <a:r>
                        <a:rPr b="1" lang="es" sz="1100">
                          <a:solidFill>
                            <a:schemeClr val="lt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Pressure, aching, or tightness in the center of the chest</a:t>
                      </a:r>
                      <a:endParaRPr b="1" sz="1100">
                        <a:solidFill>
                          <a:schemeClr val="lt2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00"/>
                        <a:buFont typeface="Comfortaa"/>
                        <a:buChar char="●"/>
                      </a:pPr>
                      <a:r>
                        <a:rPr b="1" lang="es" sz="1100">
                          <a:solidFill>
                            <a:schemeClr val="lt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Pain or discomfort that radiates to the upper body, especially shoulders or neck and arms</a:t>
                      </a:r>
                      <a:endParaRPr b="1" sz="1100">
                        <a:solidFill>
                          <a:schemeClr val="lt2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00"/>
                        <a:buFont typeface="Comfortaa"/>
                        <a:buChar char="●"/>
                      </a:pPr>
                      <a:r>
                        <a:rPr b="1" lang="es" sz="1100">
                          <a:solidFill>
                            <a:schemeClr val="lt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Sweating</a:t>
                      </a:r>
                      <a:endParaRPr b="1"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  <a:tc>
                  <a:txBody>
                    <a:bodyPr/>
                    <a:lstStyle/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00"/>
                        <a:buFont typeface="Comfortaa"/>
                        <a:buChar char="●"/>
                      </a:pPr>
                      <a:r>
                        <a:rPr lang="es" sz="1100">
                          <a:solidFill>
                            <a:schemeClr val="lt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Shortness of Breath</a:t>
                      </a:r>
                      <a:endParaRPr sz="1100">
                        <a:solidFill>
                          <a:schemeClr val="lt2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00"/>
                        <a:buFont typeface="Comfortaa"/>
                        <a:buChar char="●"/>
                      </a:pPr>
                      <a:r>
                        <a:rPr lang="es" sz="1100">
                          <a:solidFill>
                            <a:schemeClr val="lt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Weakness</a:t>
                      </a:r>
                      <a:endParaRPr sz="1100">
                        <a:solidFill>
                          <a:schemeClr val="lt2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00"/>
                        <a:buFont typeface="Comfortaa"/>
                        <a:buChar char="●"/>
                      </a:pPr>
                      <a:r>
                        <a:rPr lang="es" sz="1100">
                          <a:solidFill>
                            <a:schemeClr val="lt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Nausea or Vomiting</a:t>
                      </a:r>
                      <a:endParaRPr sz="1100">
                        <a:solidFill>
                          <a:schemeClr val="lt2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00"/>
                        <a:buFont typeface="Comfortaa"/>
                        <a:buChar char="●"/>
                      </a:pPr>
                      <a:r>
                        <a:rPr lang="es" sz="1100">
                          <a:solidFill>
                            <a:schemeClr val="lt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Dizziness</a:t>
                      </a:r>
                      <a:endParaRPr sz="1100">
                        <a:solidFill>
                          <a:schemeClr val="lt2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00"/>
                        <a:buFont typeface="Comfortaa"/>
                        <a:buChar char="●"/>
                      </a:pPr>
                      <a:r>
                        <a:rPr lang="es" sz="1100">
                          <a:solidFill>
                            <a:schemeClr val="lt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Back pain</a:t>
                      </a:r>
                      <a:endParaRPr sz="1100">
                        <a:solidFill>
                          <a:schemeClr val="lt2"/>
                        </a:solidFill>
                        <a:latin typeface="Comfortaa"/>
                        <a:ea typeface="Comfortaa"/>
                        <a:cs typeface="Comfortaa"/>
                        <a:sym typeface="Comfortaa"/>
                      </a:endParaRPr>
                    </a:p>
                    <a:p>
                      <a:pPr indent="-298450" lvl="0" marL="45720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2"/>
                        </a:buClr>
                        <a:buSzPts val="1100"/>
                        <a:buFont typeface="Comfortaa"/>
                        <a:buChar char="●"/>
                      </a:pPr>
                      <a:r>
                        <a:rPr lang="es" sz="1100">
                          <a:solidFill>
                            <a:schemeClr val="lt2"/>
                          </a:solidFill>
                          <a:latin typeface="Comfortaa"/>
                          <a:ea typeface="Comfortaa"/>
                          <a:cs typeface="Comfortaa"/>
                          <a:sym typeface="Comfortaa"/>
                        </a:rPr>
                        <a:t>Unexplained fatigue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FF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3C78D8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rave Disease">
  <a:themeElements>
    <a:clrScheme name="Simple Light">
      <a:dk1>
        <a:srgbClr val="686663"/>
      </a:dk1>
      <a:lt1>
        <a:srgbClr val="FDFDFD"/>
      </a:lt1>
      <a:dk2>
        <a:srgbClr val="F0F0F0"/>
      </a:dk2>
      <a:lt2>
        <a:srgbClr val="000000"/>
      </a:lt2>
      <a:accent1>
        <a:srgbClr val="1A8171"/>
      </a:accent1>
      <a:accent2>
        <a:srgbClr val="FA7F79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